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4"/>
  </p:sldMasterIdLst>
  <p:notesMasterIdLst>
    <p:notesMasterId r:id="rId19"/>
  </p:notesMasterIdLst>
  <p:sldIdLst>
    <p:sldId id="270" r:id="rId5"/>
    <p:sldId id="261" r:id="rId6"/>
    <p:sldId id="723" r:id="rId7"/>
    <p:sldId id="725" r:id="rId8"/>
    <p:sldId id="740" r:id="rId9"/>
    <p:sldId id="741" r:id="rId10"/>
    <p:sldId id="742" r:id="rId11"/>
    <p:sldId id="743" r:id="rId12"/>
    <p:sldId id="744" r:id="rId13"/>
    <p:sldId id="745" r:id="rId14"/>
    <p:sldId id="746" r:id="rId15"/>
    <p:sldId id="747" r:id="rId16"/>
    <p:sldId id="736" r:id="rId17"/>
    <p:sldId id="72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52" autoAdjust="0"/>
  </p:normalViewPr>
  <p:slideViewPr>
    <p:cSldViewPr snapToGrid="0">
      <p:cViewPr varScale="1">
        <p:scale>
          <a:sx n="97" d="100"/>
          <a:sy n="97" d="100"/>
        </p:scale>
        <p:origin x="96" y="110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D9E8-4104-A85D-E5A6789B4C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D9E8-4104-A85D-E5A6789B4C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E8-4104-A85D-E5A6789B4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5050-41A2-AFF8-A1F6C4CC9DF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5050-41A2-AFF8-A1F6C4CC9D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0-41A2-AFF8-A1F6C4CC9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4139-4E8F-BD8B-8052FC3A28D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4139-4E8F-BD8B-8052FC3A28D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9-4E8F-BD8B-8052FC3A2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n>
            <a:gradFill>
              <a:gsLst>
                <a:gs pos="5000">
                  <a:schemeClr val="accent1">
                    <a:lumMod val="5000"/>
                    <a:lumOff val="95000"/>
                  </a:schemeClr>
                </a:gs>
                <a:gs pos="71000">
                  <a:schemeClr val="accent1">
                    <a:lumMod val="45000"/>
                    <a:lumOff val="55000"/>
                  </a:schemeClr>
                </a:gs>
                <a:gs pos="8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369-4A71-BF99-C428707D6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369-4A71-BF99-C428707D6B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69-4A71-BF99-C428707D6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4D12-4D84-B94F-C1014C1B744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4D12-4D84-B94F-C1014C1B74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12-4D84-B94F-C1014C1B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4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2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92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345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7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292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03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72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20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4207650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818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547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1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33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265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03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6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2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9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775EEB-3A04-4494-9EF9-75477C4FBF87}"/>
              </a:ext>
            </a:extLst>
          </p:cNvPr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1A80AB-7B32-4536-AF80-4748D86DCBE1}"/>
                </a:ext>
              </a:extLst>
            </p:cNvPr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587D47-4DB5-4F03-AA8F-DAD03D866335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2661D1A-68FE-4E48-B610-BFA937782C68}"/>
              </a:ext>
            </a:extLst>
          </p:cNvPr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559B7D-37BA-463C-8BA5-22D3C517BF14}"/>
              </a:ext>
            </a:extLst>
          </p:cNvPr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B290D1-7A57-4121-ADBC-8C282EBFEF38}"/>
              </a:ext>
            </a:extLst>
          </p:cNvPr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363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  <p:sldLayoutId id="2147483840" r:id="rId18"/>
    <p:sldLayoutId id="2147483841" r:id="rId19"/>
    <p:sldLayoutId id="2147483781" r:id="rId20"/>
    <p:sldLayoutId id="2147483692" r:id="rId2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eff_Bezo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85000"/>
              <a:lumOff val="15000"/>
              <a:alpha val="9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95" y="523702"/>
            <a:ext cx="3798916" cy="38072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60601" y="4330931"/>
            <a:ext cx="547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SHOP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95823-FFC1-44A2-9C26-461B5C0A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32659"/>
          </a:xfrm>
        </p:spPr>
        <p:txBody>
          <a:bodyPr>
            <a:normAutofit fontScale="90000"/>
          </a:bodyPr>
          <a:lstStyle/>
          <a:p>
            <a:r>
              <a:rPr lang="en-IN" dirty="0"/>
              <a:t>Sign 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1343E-DCA1-4FA8-B3E0-2FC646911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31524"/>
            <a:ext cx="10428051" cy="4280170"/>
          </a:xfrm>
        </p:spPr>
      </p:pic>
    </p:spTree>
    <p:extLst>
      <p:ext uri="{BB962C8B-B14F-4D97-AF65-F5344CB8AC3E}">
        <p14:creationId xmlns:p14="http://schemas.microsoft.com/office/powerpoint/2010/main" val="144770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692C-E09C-405F-A178-9599756A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93749"/>
          </a:xfrm>
        </p:spPr>
        <p:txBody>
          <a:bodyPr>
            <a:normAutofit fontScale="90000"/>
          </a:bodyPr>
          <a:lstStyle/>
          <a:p>
            <a:r>
              <a:rPr lang="en-IN" dirty="0"/>
              <a:t>Response to actions(Login)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C8C61-A64C-4B9F-93AC-2709463F8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8" y="1721797"/>
            <a:ext cx="10126492" cy="4319080"/>
          </a:xfrm>
        </p:spPr>
      </p:pic>
    </p:spTree>
    <p:extLst>
      <p:ext uri="{BB962C8B-B14F-4D97-AF65-F5344CB8AC3E}">
        <p14:creationId xmlns:p14="http://schemas.microsoft.com/office/powerpoint/2010/main" val="254077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C808F-2C52-4910-8A3F-02CCA916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13204"/>
          </a:xfrm>
        </p:spPr>
        <p:txBody>
          <a:bodyPr>
            <a:normAutofit fontScale="90000"/>
          </a:bodyPr>
          <a:lstStyle/>
          <a:p>
            <a:r>
              <a:rPr lang="en-IN" dirty="0"/>
              <a:t>Response to Actions(Sign Up)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A75072-82B5-499D-B8CD-570F0C5C2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60" y="1780162"/>
            <a:ext cx="10136221" cy="4280169"/>
          </a:xfrm>
        </p:spPr>
      </p:pic>
    </p:spTree>
    <p:extLst>
      <p:ext uri="{BB962C8B-B14F-4D97-AF65-F5344CB8AC3E}">
        <p14:creationId xmlns:p14="http://schemas.microsoft.com/office/powerpoint/2010/main" val="1365240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655320" y="70851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613707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Amazon.in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59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Online Store phenomena in America by </a:t>
            </a:r>
            <a:r>
              <a:rPr lang="en-IN" dirty="0">
                <a:hlinkClick r:id="rId3" tooltip="Jeff Bezos"/>
              </a:rPr>
              <a:t>Jeff Bezos</a:t>
            </a:r>
            <a:r>
              <a:rPr lang="en-IN" dirty="0"/>
              <a:t> on July 5, 1994</a:t>
            </a: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Flipkart.com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largest E-commerce website in India. Founded in 2007.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largest Second hand product sale market In the country Founded in 2006. 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1" y="1353268"/>
            <a:ext cx="4151464" cy="41514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61229" y="181162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7169" y="2638056"/>
            <a:ext cx="5248378" cy="110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Shop Management System’s 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become the recognized leader in its target market for providing an outstanding selection of premium products to public and Opening a new market place for worthy Shopkeepers.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90" y="3429000"/>
            <a:ext cx="2556783" cy="28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1670449" y="691724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SHOP OUTLOOK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30563" y="596914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02013" y="2187952"/>
            <a:ext cx="1889760" cy="1019056"/>
            <a:chOff x="2506980" y="1891784"/>
            <a:chExt cx="1889760" cy="1019056"/>
          </a:xfrm>
        </p:grpSpPr>
        <p:grpSp>
          <p:nvGrpSpPr>
            <p:cNvPr id="7" name="Group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21617" y="189178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+20,000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Shops in the State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027993" y="2187952"/>
            <a:ext cx="1889760" cy="1019056"/>
            <a:chOff x="2506980" y="1891784"/>
            <a:chExt cx="1889760" cy="1019056"/>
          </a:xfrm>
        </p:grpSpPr>
        <p:grpSp>
          <p:nvGrpSpPr>
            <p:cNvPr id="57" name="Group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748415" y="1891784"/>
              <a:ext cx="136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Rs</a:t>
              </a:r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. 10B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Combined Revenue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153973" y="2187952"/>
            <a:ext cx="1889760" cy="1019056"/>
            <a:chOff x="2506980" y="1891784"/>
            <a:chExt cx="1889760" cy="1019056"/>
          </a:xfrm>
        </p:grpSpPr>
        <p:grpSp>
          <p:nvGrpSpPr>
            <p:cNvPr id="63" name="Group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85%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Gross Margin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79953" y="2187952"/>
            <a:ext cx="1889760" cy="1019056"/>
            <a:chOff x="2506980" y="1891784"/>
            <a:chExt cx="1889760" cy="1019056"/>
          </a:xfrm>
        </p:grpSpPr>
        <p:grpSp>
          <p:nvGrpSpPr>
            <p:cNvPr id="69" name="Group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851887" y="1891784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Rs</a:t>
              </a:r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 50,000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Revenue per Worker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400227" y="2208788"/>
            <a:ext cx="1889760" cy="1019056"/>
            <a:chOff x="2506980" y="1891784"/>
            <a:chExt cx="1889760" cy="1019056"/>
          </a:xfrm>
        </p:grpSpPr>
        <p:grpSp>
          <p:nvGrpSpPr>
            <p:cNvPr id="75" name="Group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10%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Revenue Increase per Year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422086" y="4660751"/>
            <a:ext cx="3347826" cy="702368"/>
            <a:chOff x="2670968" y="1912620"/>
            <a:chExt cx="1561785" cy="327660"/>
          </a:xfrm>
        </p:grpSpPr>
        <p:sp>
          <p:nvSpPr>
            <p:cNvPr id="87" name="Rectangle 86"/>
            <p:cNvSpPr/>
            <p:nvPr/>
          </p:nvSpPr>
          <p:spPr>
            <a:xfrm>
              <a:off x="2670968" y="1912620"/>
              <a:ext cx="1561785" cy="327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5517" y="1925691"/>
              <a:ext cx="1012688" cy="301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SUCCESS</a:t>
              </a:r>
            </a:p>
          </p:txBody>
        </p:sp>
      </p:grpSp>
      <p:cxnSp>
        <p:nvCxnSpPr>
          <p:cNvPr id="14" name="Elbow Connector 13"/>
          <p:cNvCxnSpPr>
            <a:stCxn id="51" idx="2"/>
            <a:endCxn id="79" idx="2"/>
          </p:cNvCxnSpPr>
          <p:nvPr/>
        </p:nvCxnSpPr>
        <p:spPr>
          <a:xfrm rot="16200000" flipH="1">
            <a:off x="6085582" y="-1031681"/>
            <a:ext cx="20836" cy="8498214"/>
          </a:xfrm>
          <a:prstGeom prst="bentConnector3">
            <a:avLst>
              <a:gd name="adj1" fmla="val 372056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7" idx="2"/>
          </p:cNvCxnSpPr>
          <p:nvPr/>
        </p:nvCxnSpPr>
        <p:spPr>
          <a:xfrm>
            <a:off x="6098853" y="3207008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965058" y="3207005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224833" y="3207006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95999" y="3983352"/>
            <a:ext cx="0" cy="6069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889940" y="682027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MARKET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262" y="634621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0" y="1376680"/>
            <a:ext cx="12192000" cy="2471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5" name="Chart 44"/>
          <p:cNvGraphicFramePr/>
          <p:nvPr>
            <p:extLst>
              <p:ext uri="{D42A27DB-BD31-4B8C-83A1-F6EECF244321}">
                <p14:modId xmlns:p14="http://schemas.microsoft.com/office/powerpoint/2010/main" val="243173626"/>
              </p:ext>
            </p:extLst>
          </p:nvPr>
        </p:nvGraphicFramePr>
        <p:xfrm>
          <a:off x="722107" y="1376680"/>
          <a:ext cx="1801520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1082320" y="1928800"/>
            <a:ext cx="1079482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21</a:t>
            </a:r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9941" y="3386563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Residents</a:t>
            </a:r>
          </a:p>
        </p:txBody>
      </p:sp>
      <p:graphicFrame>
        <p:nvGraphicFramePr>
          <p:cNvPr id="88" name="Chart 87"/>
          <p:cNvGraphicFramePr/>
          <p:nvPr>
            <p:extLst>
              <p:ext uri="{D42A27DB-BD31-4B8C-83A1-F6EECF244321}">
                <p14:modId xmlns:p14="http://schemas.microsoft.com/office/powerpoint/2010/main" val="3512847769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Oval 88"/>
          <p:cNvSpPr/>
          <p:nvPr/>
        </p:nvSpPr>
        <p:spPr>
          <a:xfrm>
            <a:off x="3156349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36</a:t>
            </a:r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264727" y="330656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Tourists</a:t>
            </a:r>
          </a:p>
        </p:txBody>
      </p:sp>
      <p:graphicFrame>
        <p:nvGraphicFramePr>
          <p:cNvPr id="92" name="Chart 91"/>
          <p:cNvGraphicFramePr/>
          <p:nvPr>
            <p:extLst>
              <p:ext uri="{D42A27DB-BD31-4B8C-83A1-F6EECF244321}">
                <p14:modId xmlns:p14="http://schemas.microsoft.com/office/powerpoint/2010/main" val="2158156881"/>
              </p:ext>
            </p:extLst>
          </p:nvPr>
        </p:nvGraphicFramePr>
        <p:xfrm>
          <a:off x="5211272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3" name="Oval 92"/>
          <p:cNvSpPr/>
          <p:nvPr/>
        </p:nvSpPr>
        <p:spPr>
          <a:xfrm>
            <a:off x="5571485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29</a:t>
            </a:r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10372" y="3306568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Passing Travelers</a:t>
            </a:r>
          </a:p>
        </p:txBody>
      </p:sp>
      <p:graphicFrame>
        <p:nvGraphicFramePr>
          <p:cNvPr id="96" name="Chart 95"/>
          <p:cNvGraphicFramePr/>
          <p:nvPr>
            <p:extLst>
              <p:ext uri="{D42A27DB-BD31-4B8C-83A1-F6EECF244321}">
                <p14:modId xmlns:p14="http://schemas.microsoft.com/office/powerpoint/2010/main" val="3250342278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" name="Oval 96"/>
          <p:cNvSpPr/>
          <p:nvPr/>
        </p:nvSpPr>
        <p:spPr>
          <a:xfrm>
            <a:off x="7986621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062938" y="330656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</a:t>
            </a:r>
          </a:p>
        </p:txBody>
      </p:sp>
      <p:graphicFrame>
        <p:nvGraphicFramePr>
          <p:cNvPr id="100" name="Chart 99"/>
          <p:cNvGraphicFramePr/>
          <p:nvPr>
            <p:extLst>
              <p:ext uri="{D42A27DB-BD31-4B8C-83A1-F6EECF244321}">
                <p14:modId xmlns:p14="http://schemas.microsoft.com/office/powerpoint/2010/main" val="2548889961"/>
              </p:ext>
            </p:extLst>
          </p:nvPr>
        </p:nvGraphicFramePr>
        <p:xfrm>
          <a:off x="983239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10192607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id-ID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  <a:endParaRPr lang="en-US" sz="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949549" y="3275111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Businesses</a:t>
            </a: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86440"/>
              </p:ext>
            </p:extLst>
          </p:nvPr>
        </p:nvGraphicFramePr>
        <p:xfrm>
          <a:off x="722107" y="4011840"/>
          <a:ext cx="10745806" cy="2214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96319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96319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96319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96319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4074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Rs.15000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Rs.15300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Rs.15606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Rs.25000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Rs.26250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Rs.27563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Rs.20000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Rs.21000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Rs.22050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Rs.5050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Rs.5101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</a:t>
                      </a:r>
                      <a:r>
                        <a:rPr lang="en-US" sz="1200" b="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Businesses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Rs.5050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Rs.5101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70000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72650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Rs.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75420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722107" y="1340226"/>
            <a:ext cx="3565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4" grpId="0"/>
      <p:bldGraphic spid="45" grpId="0">
        <p:bldAsOne/>
      </p:bldGraphic>
      <p:bldP spid="46" grpId="0" animBg="1"/>
      <p:bldP spid="4" grpId="0"/>
      <p:bldGraphic spid="88" grpId="0">
        <p:bldAsOne/>
      </p:bldGraphic>
      <p:bldP spid="89" grpId="0" animBg="1"/>
      <p:bldP spid="90" grpId="0"/>
      <p:bldGraphic spid="92" grpId="0">
        <p:bldAsOne/>
      </p:bldGraphic>
      <p:bldP spid="93" grpId="0" animBg="1"/>
      <p:bldP spid="94" grpId="0"/>
      <p:bldGraphic spid="96" grpId="0">
        <p:bldAsOne/>
      </p:bldGraphic>
      <p:bldP spid="97" grpId="0" animBg="1"/>
      <p:bldP spid="98" grpId="0"/>
      <p:bldGraphic spid="100" grpId="0">
        <p:bldAsOne/>
      </p:bldGraphic>
      <p:bldP spid="101" grpId="0" animBg="1"/>
      <p:bldP spid="10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843153"/>
            <a:ext cx="343070" cy="343070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  <a:outerShdw blurRad="762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9333878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Interaction Between Customers and the sellers. 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 Bagged Coffee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435175"/>
            <a:ext cx="343070" cy="34307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  <a:outerShdw blurRad="50800" dist="50800" dir="5400000" sx="18000" sy="18000" algn="ctr" rotWithShape="0">
              <a:srgbClr val="000000"/>
            </a:outerShdw>
          </a:effectLst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9475195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Exposure to the vast market for General Shopkeepers.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4055025"/>
            <a:ext cx="343070" cy="343070"/>
          </a:xfrm>
          <a:prstGeom prst="rect">
            <a:avLst/>
          </a:prstGeom>
          <a:effectLst>
            <a:glow rad="127000">
              <a:schemeClr val="accent1">
                <a:alpha val="40000"/>
              </a:schemeClr>
            </a:glow>
            <a:outerShdw blurRad="50800" dist="50800" dir="5400000" sx="47000" sy="47000" algn="ctr" rotWithShape="0">
              <a:srgbClr val="000000">
                <a:alpha val="53000"/>
              </a:srgbClr>
            </a:outerShdw>
          </a:effectLst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6283108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Online Price Negotiation System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1914-2C5D-4BBA-81C5-28E1328F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455970"/>
          </a:xfrm>
        </p:spPr>
        <p:txBody>
          <a:bodyPr>
            <a:normAutofit fontScale="90000"/>
          </a:bodyPr>
          <a:lstStyle/>
          <a:p>
            <a:r>
              <a:rPr lang="en-IN" dirty="0"/>
              <a:t>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BAD955-EB85-496B-9D3F-1586B026E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1" y="1517515"/>
            <a:ext cx="10243225" cy="4358352"/>
          </a:xfrm>
        </p:spPr>
      </p:pic>
    </p:spTree>
    <p:extLst>
      <p:ext uri="{BB962C8B-B14F-4D97-AF65-F5344CB8AC3E}">
        <p14:creationId xmlns:p14="http://schemas.microsoft.com/office/powerpoint/2010/main" val="410060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3B91-666D-4750-ABC4-3C1811D5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564566"/>
          </a:xfrm>
        </p:spPr>
        <p:txBody>
          <a:bodyPr>
            <a:normAutofit fontScale="90000"/>
          </a:bodyPr>
          <a:lstStyle/>
          <a:p>
            <a:r>
              <a:rPr lang="en-IN" dirty="0"/>
              <a:t>Interactive Image Slider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63D3C5-F3FD-47B5-B6A0-99CA859C5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9" y="1731523"/>
            <a:ext cx="10466962" cy="4270443"/>
          </a:xfrm>
        </p:spPr>
      </p:pic>
    </p:spTree>
    <p:extLst>
      <p:ext uri="{BB962C8B-B14F-4D97-AF65-F5344CB8AC3E}">
        <p14:creationId xmlns:p14="http://schemas.microsoft.com/office/powerpoint/2010/main" val="30833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BC27-6A04-4B31-A3BB-1963D436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88973"/>
          </a:xfrm>
        </p:spPr>
        <p:txBody>
          <a:bodyPr>
            <a:normAutofit fontScale="90000"/>
          </a:bodyPr>
          <a:lstStyle/>
          <a:p>
            <a:r>
              <a:rPr lang="en-IN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BD1CA-F10C-4485-869E-FE7B21571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5" y="1780163"/>
            <a:ext cx="10350229" cy="4250986"/>
          </a:xfrm>
        </p:spPr>
      </p:pic>
    </p:spTree>
    <p:extLst>
      <p:ext uri="{BB962C8B-B14F-4D97-AF65-F5344CB8AC3E}">
        <p14:creationId xmlns:p14="http://schemas.microsoft.com/office/powerpoint/2010/main" val="169371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27EF-F172-48A6-9B3B-8C2B31C7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91025"/>
          </a:xfrm>
        </p:spPr>
        <p:txBody>
          <a:bodyPr>
            <a:normAutofit fontScale="90000"/>
          </a:bodyPr>
          <a:lstStyle/>
          <a:p>
            <a:r>
              <a:rPr lang="en-IN" dirty="0"/>
              <a:t>Sign 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3AD04-CC5A-4B25-9E9A-215B2724B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4" y="1789890"/>
            <a:ext cx="10483173" cy="4335398"/>
          </a:xfrm>
        </p:spPr>
      </p:pic>
    </p:spTree>
    <p:extLst>
      <p:ext uri="{BB962C8B-B14F-4D97-AF65-F5344CB8AC3E}">
        <p14:creationId xmlns:p14="http://schemas.microsoft.com/office/powerpoint/2010/main" val="369828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AE9A0-2915-4C09-A615-115A89D2E2EB}">
  <ds:schemaRefs>
    <ds:schemaRef ds:uri="876de33e-aaa5-4507-9b92-b84e676ded0d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f88797d-310b-4d46-ad9c-0c23fa0c8d45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</TotalTime>
  <Words>284</Words>
  <Application>Microsoft Office PowerPoint</Application>
  <PresentationFormat>Widescreen</PresentationFormat>
  <Paragraphs>89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Garamond</vt:lpstr>
      <vt:lpstr>Lato</vt:lpstr>
      <vt:lpstr>Lato Black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</vt:lpstr>
      <vt:lpstr>Interactive Image Slider</vt:lpstr>
      <vt:lpstr>Login Page</vt:lpstr>
      <vt:lpstr>Sign Up Page</vt:lpstr>
      <vt:lpstr>Sign Up Page</vt:lpstr>
      <vt:lpstr>Response to actions(Login)</vt:lpstr>
      <vt:lpstr>Response to Actions(Sign Up)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MKDB</dc:creator>
  <cp:lastModifiedBy>MKDB</cp:lastModifiedBy>
  <cp:revision>9</cp:revision>
  <dcterms:created xsi:type="dcterms:W3CDTF">2018-04-16T12:59:35Z</dcterms:created>
  <dcterms:modified xsi:type="dcterms:W3CDTF">2019-01-30T16:57:11Z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